
<file path=[Content_Types].xml><?xml version="1.0" encoding="utf-8"?>
<Types xmlns="http://schemas.openxmlformats.org/package/2006/content-types">
  <Default Extension="bmp" ContentType="image/bmp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notesMasterIdLst>
    <p:notesMasterId r:id="rId17"/>
  </p:notesMasterIdLst>
  <p:sldIdLst>
    <p:sldId id="256" r:id="rId2"/>
    <p:sldId id="258" r:id="rId3"/>
    <p:sldId id="259" r:id="rId4"/>
    <p:sldId id="278" r:id="rId5"/>
    <p:sldId id="279" r:id="rId6"/>
    <p:sldId id="264" r:id="rId7"/>
    <p:sldId id="295" r:id="rId8"/>
    <p:sldId id="270" r:id="rId9"/>
    <p:sldId id="281" r:id="rId10"/>
    <p:sldId id="280" r:id="rId11"/>
    <p:sldId id="271" r:id="rId12"/>
    <p:sldId id="272" r:id="rId13"/>
    <p:sldId id="273" r:id="rId14"/>
    <p:sldId id="274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C2FB23-5EE4-4C2B-9C7B-752AB4572A24}" type="doc">
      <dgm:prSet loTypeId="urn:microsoft.com/office/officeart/2005/8/layout/default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FD3EC81-ACFE-4863-A27C-E8F8FE877EE6}">
      <dgm:prSet/>
      <dgm:spPr/>
      <dgm:t>
        <a:bodyPr/>
        <a:lstStyle/>
        <a:p>
          <a:r>
            <a:rPr lang="en-US" b="1"/>
            <a:t>Legislation &amp; Regulation </a:t>
          </a:r>
          <a:r>
            <a:rPr lang="en-US"/>
            <a:t>(3) – share this JD class</a:t>
          </a:r>
        </a:p>
      </dgm:t>
    </dgm:pt>
    <dgm:pt modelId="{E16C159E-4262-41CF-BE6A-961DBC163F40}" type="parTrans" cxnId="{07D4E26D-1566-4BA2-B117-C51C31E8C7B5}">
      <dgm:prSet/>
      <dgm:spPr/>
      <dgm:t>
        <a:bodyPr/>
        <a:lstStyle/>
        <a:p>
          <a:endParaRPr lang="en-US"/>
        </a:p>
      </dgm:t>
    </dgm:pt>
    <dgm:pt modelId="{389E5816-67C9-45F2-B0BD-0CEDC5D3811E}" type="sibTrans" cxnId="{07D4E26D-1566-4BA2-B117-C51C31E8C7B5}">
      <dgm:prSet/>
      <dgm:spPr/>
      <dgm:t>
        <a:bodyPr/>
        <a:lstStyle/>
        <a:p>
          <a:endParaRPr lang="en-US"/>
        </a:p>
      </dgm:t>
    </dgm:pt>
    <dgm:pt modelId="{A2606153-B1BE-4AAA-8EA8-99627D755B66}">
      <dgm:prSet/>
      <dgm:spPr/>
      <dgm:t>
        <a:bodyPr/>
        <a:lstStyle/>
        <a:p>
          <a:r>
            <a:rPr lang="en-US" b="1"/>
            <a:t>Intro to Policy Research &amp; Writing </a:t>
          </a:r>
          <a:r>
            <a:rPr lang="en-US"/>
            <a:t>– waived for JD students</a:t>
          </a:r>
        </a:p>
      </dgm:t>
    </dgm:pt>
    <dgm:pt modelId="{721C36DF-0C7A-45C6-BC71-55A142A8FF6D}" type="parTrans" cxnId="{F69646C5-3E34-4478-B474-A296AA8C1F03}">
      <dgm:prSet/>
      <dgm:spPr/>
      <dgm:t>
        <a:bodyPr/>
        <a:lstStyle/>
        <a:p>
          <a:endParaRPr lang="en-US"/>
        </a:p>
      </dgm:t>
    </dgm:pt>
    <dgm:pt modelId="{9F29429E-098F-4DB1-B10D-8DDF971145A0}" type="sibTrans" cxnId="{F69646C5-3E34-4478-B474-A296AA8C1F03}">
      <dgm:prSet/>
      <dgm:spPr/>
      <dgm:t>
        <a:bodyPr/>
        <a:lstStyle/>
        <a:p>
          <a:endParaRPr lang="en-US"/>
        </a:p>
      </dgm:t>
    </dgm:pt>
    <dgm:pt modelId="{687A9A50-A98C-47CF-8EFF-A38F6A6875D1}">
      <dgm:prSet/>
      <dgm:spPr/>
      <dgm:t>
        <a:bodyPr/>
        <a:lstStyle/>
        <a:p>
          <a:r>
            <a:rPr lang="en-US" b="1" dirty="0"/>
            <a:t>Structural Inequality </a:t>
          </a:r>
          <a:r>
            <a:rPr lang="en-US" dirty="0"/>
            <a:t>(1) </a:t>
          </a:r>
        </a:p>
      </dgm:t>
    </dgm:pt>
    <dgm:pt modelId="{186D035D-CC2C-466E-B670-22B8FC71F966}" type="parTrans" cxnId="{7CD10D60-C95B-4CF3-BBA5-3043737A3FC1}">
      <dgm:prSet/>
      <dgm:spPr/>
      <dgm:t>
        <a:bodyPr/>
        <a:lstStyle/>
        <a:p>
          <a:endParaRPr lang="en-US"/>
        </a:p>
      </dgm:t>
    </dgm:pt>
    <dgm:pt modelId="{1832287B-1754-4B89-B9EC-F0AFC79377A2}" type="sibTrans" cxnId="{7CD10D60-C95B-4CF3-BBA5-3043737A3FC1}">
      <dgm:prSet/>
      <dgm:spPr/>
      <dgm:t>
        <a:bodyPr/>
        <a:lstStyle/>
        <a:p>
          <a:endParaRPr lang="en-US"/>
        </a:p>
      </dgm:t>
    </dgm:pt>
    <dgm:pt modelId="{21063977-366E-45A2-8C0F-C74808F6CFEA}">
      <dgm:prSet/>
      <dgm:spPr/>
      <dgm:t>
        <a:bodyPr/>
        <a:lstStyle/>
        <a:p>
          <a:r>
            <a:rPr lang="en-US" b="1" dirty="0"/>
            <a:t>Animal Protection  Policy </a:t>
          </a:r>
          <a:r>
            <a:rPr lang="en-US" dirty="0"/>
            <a:t>(3) </a:t>
          </a:r>
        </a:p>
      </dgm:t>
    </dgm:pt>
    <dgm:pt modelId="{AE9A9587-90FC-4F3D-B708-D25F6526CACB}" type="parTrans" cxnId="{08794E5E-991F-425C-AA3D-8888D621E710}">
      <dgm:prSet/>
      <dgm:spPr/>
      <dgm:t>
        <a:bodyPr/>
        <a:lstStyle/>
        <a:p>
          <a:endParaRPr lang="en-US"/>
        </a:p>
      </dgm:t>
    </dgm:pt>
    <dgm:pt modelId="{C0F6B31B-A3BF-4A8C-959B-66BBD20C7328}" type="sibTrans" cxnId="{08794E5E-991F-425C-AA3D-8888D621E710}">
      <dgm:prSet/>
      <dgm:spPr/>
      <dgm:t>
        <a:bodyPr/>
        <a:lstStyle/>
        <a:p>
          <a:endParaRPr lang="en-US"/>
        </a:p>
      </dgm:t>
    </dgm:pt>
    <dgm:pt modelId="{9E01912D-E613-4CD1-8F7A-DFEE447BE5EC}">
      <dgm:prSet/>
      <dgm:spPr/>
      <dgm:t>
        <a:bodyPr/>
        <a:lstStyle/>
        <a:p>
          <a:r>
            <a:rPr lang="en-US" b="1" dirty="0"/>
            <a:t>Quantitative Analysis </a:t>
          </a:r>
          <a:r>
            <a:rPr lang="en-US" dirty="0"/>
            <a:t>(2) </a:t>
          </a:r>
        </a:p>
      </dgm:t>
    </dgm:pt>
    <dgm:pt modelId="{28028046-D73D-4E21-8CF9-D1D6E887E297}" type="parTrans" cxnId="{F565E730-3323-44DD-B3B7-58D25110156D}">
      <dgm:prSet/>
      <dgm:spPr/>
      <dgm:t>
        <a:bodyPr/>
        <a:lstStyle/>
        <a:p>
          <a:endParaRPr lang="en-US"/>
        </a:p>
      </dgm:t>
    </dgm:pt>
    <dgm:pt modelId="{E8EEB56C-FFB3-4B6C-B893-1807A1DAF89A}" type="sibTrans" cxnId="{F565E730-3323-44DD-B3B7-58D25110156D}">
      <dgm:prSet/>
      <dgm:spPr/>
      <dgm:t>
        <a:bodyPr/>
        <a:lstStyle/>
        <a:p>
          <a:endParaRPr lang="en-US"/>
        </a:p>
      </dgm:t>
    </dgm:pt>
    <dgm:pt modelId="{FC60A279-FBFF-495F-920F-37360AA644D3}">
      <dgm:prSet/>
      <dgm:spPr/>
      <dgm:t>
        <a:bodyPr/>
        <a:lstStyle/>
        <a:p>
          <a:r>
            <a:rPr lang="en-US" b="1" dirty="0"/>
            <a:t>Science of Animal Law and Policy </a:t>
          </a:r>
          <a:r>
            <a:rPr lang="en-US" dirty="0"/>
            <a:t>(2) </a:t>
          </a:r>
        </a:p>
      </dgm:t>
    </dgm:pt>
    <dgm:pt modelId="{7F8AB4C9-2F0A-453D-BCF4-0473B87E57D1}" type="parTrans" cxnId="{FFE09EB1-7F42-4B6B-8931-37639D99AFFC}">
      <dgm:prSet/>
      <dgm:spPr/>
      <dgm:t>
        <a:bodyPr/>
        <a:lstStyle/>
        <a:p>
          <a:endParaRPr lang="en-US"/>
        </a:p>
      </dgm:t>
    </dgm:pt>
    <dgm:pt modelId="{618F4F41-097F-4E72-8B2F-6F9F796A40D3}" type="sibTrans" cxnId="{FFE09EB1-7F42-4B6B-8931-37639D99AFFC}">
      <dgm:prSet/>
      <dgm:spPr/>
      <dgm:t>
        <a:bodyPr/>
        <a:lstStyle/>
        <a:p>
          <a:endParaRPr lang="en-US"/>
        </a:p>
      </dgm:t>
    </dgm:pt>
    <dgm:pt modelId="{16151131-E30B-4B7F-BA52-ACDD7197DE03}">
      <dgm:prSet/>
      <dgm:spPr/>
      <dgm:t>
        <a:bodyPr/>
        <a:lstStyle/>
        <a:p>
          <a:r>
            <a:rPr lang="en-US" b="1" dirty="0"/>
            <a:t>Animal Ethics </a:t>
          </a:r>
          <a:r>
            <a:rPr lang="en-US" dirty="0"/>
            <a:t>(3) </a:t>
          </a:r>
        </a:p>
      </dgm:t>
    </dgm:pt>
    <dgm:pt modelId="{BEFD6587-B0CA-4E6B-9373-947679F08D31}" type="parTrans" cxnId="{CDD83FFC-7056-4377-AA1E-F67DBE61DD44}">
      <dgm:prSet/>
      <dgm:spPr/>
      <dgm:t>
        <a:bodyPr/>
        <a:lstStyle/>
        <a:p>
          <a:endParaRPr lang="en-US"/>
        </a:p>
      </dgm:t>
    </dgm:pt>
    <dgm:pt modelId="{081EAE44-7BC3-4D06-B654-49130F638C7B}" type="sibTrans" cxnId="{CDD83FFC-7056-4377-AA1E-F67DBE61DD44}">
      <dgm:prSet/>
      <dgm:spPr/>
      <dgm:t>
        <a:bodyPr/>
        <a:lstStyle/>
        <a:p>
          <a:endParaRPr lang="en-US"/>
        </a:p>
      </dgm:t>
    </dgm:pt>
    <dgm:pt modelId="{420494D9-AC38-4A19-A9B4-B6A469612C6A}">
      <dgm:prSet/>
      <dgm:spPr/>
      <dgm:t>
        <a:bodyPr/>
        <a:lstStyle/>
        <a:p>
          <a:r>
            <a:rPr lang="en-US" b="1" dirty="0"/>
            <a:t>Policy Design </a:t>
          </a:r>
          <a:r>
            <a:rPr lang="en-US" dirty="0"/>
            <a:t>(3) </a:t>
          </a:r>
        </a:p>
      </dgm:t>
    </dgm:pt>
    <dgm:pt modelId="{300ED56B-88C7-48C5-98D6-DA8563D0173A}" type="parTrans" cxnId="{FA2EC127-77A7-4282-82B0-FA7F6F1D3D29}">
      <dgm:prSet/>
      <dgm:spPr/>
      <dgm:t>
        <a:bodyPr/>
        <a:lstStyle/>
        <a:p>
          <a:endParaRPr lang="en-US"/>
        </a:p>
      </dgm:t>
    </dgm:pt>
    <dgm:pt modelId="{7E9ACF1B-E047-4924-A507-ABCF63F5A135}" type="sibTrans" cxnId="{FA2EC127-77A7-4282-82B0-FA7F6F1D3D29}">
      <dgm:prSet/>
      <dgm:spPr/>
      <dgm:t>
        <a:bodyPr/>
        <a:lstStyle/>
        <a:p>
          <a:endParaRPr lang="en-US"/>
        </a:p>
      </dgm:t>
    </dgm:pt>
    <dgm:pt modelId="{AB048F23-DBC3-4119-9CAD-F36AC22A6E03}" type="pres">
      <dgm:prSet presAssocID="{9AC2FB23-5EE4-4C2B-9C7B-752AB4572A24}" presName="diagram" presStyleCnt="0">
        <dgm:presLayoutVars>
          <dgm:dir/>
          <dgm:resizeHandles val="exact"/>
        </dgm:presLayoutVars>
      </dgm:prSet>
      <dgm:spPr/>
    </dgm:pt>
    <dgm:pt modelId="{47C5AF1D-FEC1-43D3-9FAD-2004F0325FFA}" type="pres">
      <dgm:prSet presAssocID="{FFD3EC81-ACFE-4863-A27C-E8F8FE877EE6}" presName="node" presStyleLbl="node1" presStyleIdx="0" presStyleCnt="8">
        <dgm:presLayoutVars>
          <dgm:bulletEnabled val="1"/>
        </dgm:presLayoutVars>
      </dgm:prSet>
      <dgm:spPr/>
    </dgm:pt>
    <dgm:pt modelId="{975832CE-E358-4FB5-93A7-E45958C1055E}" type="pres">
      <dgm:prSet presAssocID="{389E5816-67C9-45F2-B0BD-0CEDC5D3811E}" presName="sibTrans" presStyleCnt="0"/>
      <dgm:spPr/>
    </dgm:pt>
    <dgm:pt modelId="{8B98D6B7-2074-4B85-BDA4-E204DF4D8E53}" type="pres">
      <dgm:prSet presAssocID="{A2606153-B1BE-4AAA-8EA8-99627D755B66}" presName="node" presStyleLbl="node1" presStyleIdx="1" presStyleCnt="8">
        <dgm:presLayoutVars>
          <dgm:bulletEnabled val="1"/>
        </dgm:presLayoutVars>
      </dgm:prSet>
      <dgm:spPr/>
    </dgm:pt>
    <dgm:pt modelId="{B3DABAC5-5D63-47A8-AF08-4441F6158691}" type="pres">
      <dgm:prSet presAssocID="{9F29429E-098F-4DB1-B10D-8DDF971145A0}" presName="sibTrans" presStyleCnt="0"/>
      <dgm:spPr/>
    </dgm:pt>
    <dgm:pt modelId="{CDDA2E6F-18A9-47A0-8520-9BA0AC2CD0B3}" type="pres">
      <dgm:prSet presAssocID="{687A9A50-A98C-47CF-8EFF-A38F6A6875D1}" presName="node" presStyleLbl="node1" presStyleIdx="2" presStyleCnt="8">
        <dgm:presLayoutVars>
          <dgm:bulletEnabled val="1"/>
        </dgm:presLayoutVars>
      </dgm:prSet>
      <dgm:spPr/>
    </dgm:pt>
    <dgm:pt modelId="{686EA1C0-9501-4BE3-BE8A-ADCE275492DF}" type="pres">
      <dgm:prSet presAssocID="{1832287B-1754-4B89-B9EC-F0AFC79377A2}" presName="sibTrans" presStyleCnt="0"/>
      <dgm:spPr/>
    </dgm:pt>
    <dgm:pt modelId="{4D44F1B9-82B6-4844-8009-5917531CBC65}" type="pres">
      <dgm:prSet presAssocID="{21063977-366E-45A2-8C0F-C74808F6CFEA}" presName="node" presStyleLbl="node1" presStyleIdx="3" presStyleCnt="8">
        <dgm:presLayoutVars>
          <dgm:bulletEnabled val="1"/>
        </dgm:presLayoutVars>
      </dgm:prSet>
      <dgm:spPr/>
    </dgm:pt>
    <dgm:pt modelId="{9BCB9A0F-9072-4897-AC97-156939C4EA1E}" type="pres">
      <dgm:prSet presAssocID="{C0F6B31B-A3BF-4A8C-959B-66BBD20C7328}" presName="sibTrans" presStyleCnt="0"/>
      <dgm:spPr/>
    </dgm:pt>
    <dgm:pt modelId="{36C59777-FE13-445D-AF4D-85C7542257D8}" type="pres">
      <dgm:prSet presAssocID="{9E01912D-E613-4CD1-8F7A-DFEE447BE5EC}" presName="node" presStyleLbl="node1" presStyleIdx="4" presStyleCnt="8">
        <dgm:presLayoutVars>
          <dgm:bulletEnabled val="1"/>
        </dgm:presLayoutVars>
      </dgm:prSet>
      <dgm:spPr/>
    </dgm:pt>
    <dgm:pt modelId="{00E2726A-726D-413C-84CF-EF183E9C53B4}" type="pres">
      <dgm:prSet presAssocID="{E8EEB56C-FFB3-4B6C-B893-1807A1DAF89A}" presName="sibTrans" presStyleCnt="0"/>
      <dgm:spPr/>
    </dgm:pt>
    <dgm:pt modelId="{8CA6853D-0F1A-48E4-9467-3B7954F79012}" type="pres">
      <dgm:prSet presAssocID="{FC60A279-FBFF-495F-920F-37360AA644D3}" presName="node" presStyleLbl="node1" presStyleIdx="5" presStyleCnt="8">
        <dgm:presLayoutVars>
          <dgm:bulletEnabled val="1"/>
        </dgm:presLayoutVars>
      </dgm:prSet>
      <dgm:spPr/>
    </dgm:pt>
    <dgm:pt modelId="{32770F56-30A8-46F8-BF5A-43993DE7B98E}" type="pres">
      <dgm:prSet presAssocID="{618F4F41-097F-4E72-8B2F-6F9F796A40D3}" presName="sibTrans" presStyleCnt="0"/>
      <dgm:spPr/>
    </dgm:pt>
    <dgm:pt modelId="{35F2017E-E030-4CB2-9E58-5CC3EFA43B15}" type="pres">
      <dgm:prSet presAssocID="{16151131-E30B-4B7F-BA52-ACDD7197DE03}" presName="node" presStyleLbl="node1" presStyleIdx="6" presStyleCnt="8">
        <dgm:presLayoutVars>
          <dgm:bulletEnabled val="1"/>
        </dgm:presLayoutVars>
      </dgm:prSet>
      <dgm:spPr/>
    </dgm:pt>
    <dgm:pt modelId="{9220234B-66B3-4A9A-A1C1-8FFA257A7D58}" type="pres">
      <dgm:prSet presAssocID="{081EAE44-7BC3-4D06-B654-49130F638C7B}" presName="sibTrans" presStyleCnt="0"/>
      <dgm:spPr/>
    </dgm:pt>
    <dgm:pt modelId="{DCDF8EB4-CE24-4277-9B94-A0ACA85805BD}" type="pres">
      <dgm:prSet presAssocID="{420494D9-AC38-4A19-A9B4-B6A469612C6A}" presName="node" presStyleLbl="node1" presStyleIdx="7" presStyleCnt="8">
        <dgm:presLayoutVars>
          <dgm:bulletEnabled val="1"/>
        </dgm:presLayoutVars>
      </dgm:prSet>
      <dgm:spPr/>
    </dgm:pt>
  </dgm:ptLst>
  <dgm:cxnLst>
    <dgm:cxn modelId="{7AE71E05-FA8C-48A9-A319-B9EECA8FB511}" type="presOf" srcId="{FFD3EC81-ACFE-4863-A27C-E8F8FE877EE6}" destId="{47C5AF1D-FEC1-43D3-9FAD-2004F0325FFA}" srcOrd="0" destOrd="0" presId="urn:microsoft.com/office/officeart/2005/8/layout/default"/>
    <dgm:cxn modelId="{FCFAA020-7530-449F-A007-AA0D6614896E}" type="presOf" srcId="{A2606153-B1BE-4AAA-8EA8-99627D755B66}" destId="{8B98D6B7-2074-4B85-BDA4-E204DF4D8E53}" srcOrd="0" destOrd="0" presId="urn:microsoft.com/office/officeart/2005/8/layout/default"/>
    <dgm:cxn modelId="{FA2EC127-77A7-4282-82B0-FA7F6F1D3D29}" srcId="{9AC2FB23-5EE4-4C2B-9C7B-752AB4572A24}" destId="{420494D9-AC38-4A19-A9B4-B6A469612C6A}" srcOrd="7" destOrd="0" parTransId="{300ED56B-88C7-48C5-98D6-DA8563D0173A}" sibTransId="{7E9ACF1B-E047-4924-A507-ABCF63F5A135}"/>
    <dgm:cxn modelId="{F565E730-3323-44DD-B3B7-58D25110156D}" srcId="{9AC2FB23-5EE4-4C2B-9C7B-752AB4572A24}" destId="{9E01912D-E613-4CD1-8F7A-DFEE447BE5EC}" srcOrd="4" destOrd="0" parTransId="{28028046-D73D-4E21-8CF9-D1D6E887E297}" sibTransId="{E8EEB56C-FFB3-4B6C-B893-1807A1DAF89A}"/>
    <dgm:cxn modelId="{08794E5E-991F-425C-AA3D-8888D621E710}" srcId="{9AC2FB23-5EE4-4C2B-9C7B-752AB4572A24}" destId="{21063977-366E-45A2-8C0F-C74808F6CFEA}" srcOrd="3" destOrd="0" parTransId="{AE9A9587-90FC-4F3D-B708-D25F6526CACB}" sibTransId="{C0F6B31B-A3BF-4A8C-959B-66BBD20C7328}"/>
    <dgm:cxn modelId="{7CD10D60-C95B-4CF3-BBA5-3043737A3FC1}" srcId="{9AC2FB23-5EE4-4C2B-9C7B-752AB4572A24}" destId="{687A9A50-A98C-47CF-8EFF-A38F6A6875D1}" srcOrd="2" destOrd="0" parTransId="{186D035D-CC2C-466E-B670-22B8FC71F966}" sibTransId="{1832287B-1754-4B89-B9EC-F0AFC79377A2}"/>
    <dgm:cxn modelId="{1A7F5842-EFFB-4263-A799-31578B5DDB55}" type="presOf" srcId="{FC60A279-FBFF-495F-920F-37360AA644D3}" destId="{8CA6853D-0F1A-48E4-9467-3B7954F79012}" srcOrd="0" destOrd="0" presId="urn:microsoft.com/office/officeart/2005/8/layout/default"/>
    <dgm:cxn modelId="{2389A84A-E71A-4416-8778-A66822AA3B04}" type="presOf" srcId="{9AC2FB23-5EE4-4C2B-9C7B-752AB4572A24}" destId="{AB048F23-DBC3-4119-9CAD-F36AC22A6E03}" srcOrd="0" destOrd="0" presId="urn:microsoft.com/office/officeart/2005/8/layout/default"/>
    <dgm:cxn modelId="{07D4E26D-1566-4BA2-B117-C51C31E8C7B5}" srcId="{9AC2FB23-5EE4-4C2B-9C7B-752AB4572A24}" destId="{FFD3EC81-ACFE-4863-A27C-E8F8FE877EE6}" srcOrd="0" destOrd="0" parTransId="{E16C159E-4262-41CF-BE6A-961DBC163F40}" sibTransId="{389E5816-67C9-45F2-B0BD-0CEDC5D3811E}"/>
    <dgm:cxn modelId="{9AFC2C51-68E1-415D-AFBF-77DEFA3801C5}" type="presOf" srcId="{9E01912D-E613-4CD1-8F7A-DFEE447BE5EC}" destId="{36C59777-FE13-445D-AF4D-85C7542257D8}" srcOrd="0" destOrd="0" presId="urn:microsoft.com/office/officeart/2005/8/layout/default"/>
    <dgm:cxn modelId="{3E228B7D-B5FC-4B8B-BCD9-9CEC54C4E614}" type="presOf" srcId="{687A9A50-A98C-47CF-8EFF-A38F6A6875D1}" destId="{CDDA2E6F-18A9-47A0-8520-9BA0AC2CD0B3}" srcOrd="0" destOrd="0" presId="urn:microsoft.com/office/officeart/2005/8/layout/default"/>
    <dgm:cxn modelId="{69719C98-3982-41FD-B5A2-13F9B1FFE2B0}" type="presOf" srcId="{21063977-366E-45A2-8C0F-C74808F6CFEA}" destId="{4D44F1B9-82B6-4844-8009-5917531CBC65}" srcOrd="0" destOrd="0" presId="urn:microsoft.com/office/officeart/2005/8/layout/default"/>
    <dgm:cxn modelId="{FFE09EB1-7F42-4B6B-8931-37639D99AFFC}" srcId="{9AC2FB23-5EE4-4C2B-9C7B-752AB4572A24}" destId="{FC60A279-FBFF-495F-920F-37360AA644D3}" srcOrd="5" destOrd="0" parTransId="{7F8AB4C9-2F0A-453D-BCF4-0473B87E57D1}" sibTransId="{618F4F41-097F-4E72-8B2F-6F9F796A40D3}"/>
    <dgm:cxn modelId="{E16035BB-F556-4760-8F93-76C966723206}" type="presOf" srcId="{420494D9-AC38-4A19-A9B4-B6A469612C6A}" destId="{DCDF8EB4-CE24-4277-9B94-A0ACA85805BD}" srcOrd="0" destOrd="0" presId="urn:microsoft.com/office/officeart/2005/8/layout/default"/>
    <dgm:cxn modelId="{F69646C5-3E34-4478-B474-A296AA8C1F03}" srcId="{9AC2FB23-5EE4-4C2B-9C7B-752AB4572A24}" destId="{A2606153-B1BE-4AAA-8EA8-99627D755B66}" srcOrd="1" destOrd="0" parTransId="{721C36DF-0C7A-45C6-BC71-55A142A8FF6D}" sibTransId="{9F29429E-098F-4DB1-B10D-8DDF971145A0}"/>
    <dgm:cxn modelId="{784EEEC8-E99E-4FE9-97E1-3F10FB49A037}" type="presOf" srcId="{16151131-E30B-4B7F-BA52-ACDD7197DE03}" destId="{35F2017E-E030-4CB2-9E58-5CC3EFA43B15}" srcOrd="0" destOrd="0" presId="urn:microsoft.com/office/officeart/2005/8/layout/default"/>
    <dgm:cxn modelId="{CDD83FFC-7056-4377-AA1E-F67DBE61DD44}" srcId="{9AC2FB23-5EE4-4C2B-9C7B-752AB4572A24}" destId="{16151131-E30B-4B7F-BA52-ACDD7197DE03}" srcOrd="6" destOrd="0" parTransId="{BEFD6587-B0CA-4E6B-9373-947679F08D31}" sibTransId="{081EAE44-7BC3-4D06-B654-49130F638C7B}"/>
    <dgm:cxn modelId="{1C90EF68-1433-4B59-A4E5-E9E5BDF110AB}" type="presParOf" srcId="{AB048F23-DBC3-4119-9CAD-F36AC22A6E03}" destId="{47C5AF1D-FEC1-43D3-9FAD-2004F0325FFA}" srcOrd="0" destOrd="0" presId="urn:microsoft.com/office/officeart/2005/8/layout/default"/>
    <dgm:cxn modelId="{3BF49F39-1BD7-46D3-814C-4E760D6C6AF7}" type="presParOf" srcId="{AB048F23-DBC3-4119-9CAD-F36AC22A6E03}" destId="{975832CE-E358-4FB5-93A7-E45958C1055E}" srcOrd="1" destOrd="0" presId="urn:microsoft.com/office/officeart/2005/8/layout/default"/>
    <dgm:cxn modelId="{FED81141-4D4D-4CDB-8B91-1008CA7331F2}" type="presParOf" srcId="{AB048F23-DBC3-4119-9CAD-F36AC22A6E03}" destId="{8B98D6B7-2074-4B85-BDA4-E204DF4D8E53}" srcOrd="2" destOrd="0" presId="urn:microsoft.com/office/officeart/2005/8/layout/default"/>
    <dgm:cxn modelId="{1BBB74D8-C528-4E12-9BDC-C4CC7EFEEB88}" type="presParOf" srcId="{AB048F23-DBC3-4119-9CAD-F36AC22A6E03}" destId="{B3DABAC5-5D63-47A8-AF08-4441F6158691}" srcOrd="3" destOrd="0" presId="urn:microsoft.com/office/officeart/2005/8/layout/default"/>
    <dgm:cxn modelId="{7D955680-8961-4617-BB4A-5FDF4573A8C4}" type="presParOf" srcId="{AB048F23-DBC3-4119-9CAD-F36AC22A6E03}" destId="{CDDA2E6F-18A9-47A0-8520-9BA0AC2CD0B3}" srcOrd="4" destOrd="0" presId="urn:microsoft.com/office/officeart/2005/8/layout/default"/>
    <dgm:cxn modelId="{47BF45AE-BBB8-4A6F-AE6B-C32BC20C8293}" type="presParOf" srcId="{AB048F23-DBC3-4119-9CAD-F36AC22A6E03}" destId="{686EA1C0-9501-4BE3-BE8A-ADCE275492DF}" srcOrd="5" destOrd="0" presId="urn:microsoft.com/office/officeart/2005/8/layout/default"/>
    <dgm:cxn modelId="{9CAD7541-A3C0-40FF-A82E-A9D98F357D85}" type="presParOf" srcId="{AB048F23-DBC3-4119-9CAD-F36AC22A6E03}" destId="{4D44F1B9-82B6-4844-8009-5917531CBC65}" srcOrd="6" destOrd="0" presId="urn:microsoft.com/office/officeart/2005/8/layout/default"/>
    <dgm:cxn modelId="{A32569C4-6DA0-46AE-8043-3E9751A2D798}" type="presParOf" srcId="{AB048F23-DBC3-4119-9CAD-F36AC22A6E03}" destId="{9BCB9A0F-9072-4897-AC97-156939C4EA1E}" srcOrd="7" destOrd="0" presId="urn:microsoft.com/office/officeart/2005/8/layout/default"/>
    <dgm:cxn modelId="{A45F8FC4-EDC4-4715-AC90-E38F66C84252}" type="presParOf" srcId="{AB048F23-DBC3-4119-9CAD-F36AC22A6E03}" destId="{36C59777-FE13-445D-AF4D-85C7542257D8}" srcOrd="8" destOrd="0" presId="urn:microsoft.com/office/officeart/2005/8/layout/default"/>
    <dgm:cxn modelId="{E560DDBE-B1DF-4B36-9F35-F8C9E4D19757}" type="presParOf" srcId="{AB048F23-DBC3-4119-9CAD-F36AC22A6E03}" destId="{00E2726A-726D-413C-84CF-EF183E9C53B4}" srcOrd="9" destOrd="0" presId="urn:microsoft.com/office/officeart/2005/8/layout/default"/>
    <dgm:cxn modelId="{F272B810-CED6-4B92-BD26-DF9AB0345C15}" type="presParOf" srcId="{AB048F23-DBC3-4119-9CAD-F36AC22A6E03}" destId="{8CA6853D-0F1A-48E4-9467-3B7954F79012}" srcOrd="10" destOrd="0" presId="urn:microsoft.com/office/officeart/2005/8/layout/default"/>
    <dgm:cxn modelId="{3DE831D5-215A-42A9-B1BF-1A8086781375}" type="presParOf" srcId="{AB048F23-DBC3-4119-9CAD-F36AC22A6E03}" destId="{32770F56-30A8-46F8-BF5A-43993DE7B98E}" srcOrd="11" destOrd="0" presId="urn:microsoft.com/office/officeart/2005/8/layout/default"/>
    <dgm:cxn modelId="{52BF1369-D60F-46E4-9F0A-54C97012CAF6}" type="presParOf" srcId="{AB048F23-DBC3-4119-9CAD-F36AC22A6E03}" destId="{35F2017E-E030-4CB2-9E58-5CC3EFA43B15}" srcOrd="12" destOrd="0" presId="urn:microsoft.com/office/officeart/2005/8/layout/default"/>
    <dgm:cxn modelId="{212E2019-5916-4FA9-9B5D-B3C13FE0CAF6}" type="presParOf" srcId="{AB048F23-DBC3-4119-9CAD-F36AC22A6E03}" destId="{9220234B-66B3-4A9A-A1C1-8FFA257A7D58}" srcOrd="13" destOrd="0" presId="urn:microsoft.com/office/officeart/2005/8/layout/default"/>
    <dgm:cxn modelId="{A38B40CB-6B62-48BD-9888-5EE0B53B02A7}" type="presParOf" srcId="{AB048F23-DBC3-4119-9CAD-F36AC22A6E03}" destId="{DCDF8EB4-CE24-4277-9B94-A0ACA85805BD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5AF1D-FEC1-43D3-9FAD-2004F0325FFA}">
      <dsp:nvSpPr>
        <dsp:cNvPr id="0" name=""/>
        <dsp:cNvSpPr/>
      </dsp:nvSpPr>
      <dsp:spPr>
        <a:xfrm>
          <a:off x="2946" y="343241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Legislation &amp; Regulation </a:t>
          </a:r>
          <a:r>
            <a:rPr lang="en-US" sz="2100" kern="1200"/>
            <a:t>(3) – share this JD class</a:t>
          </a:r>
        </a:p>
      </dsp:txBody>
      <dsp:txXfrm>
        <a:off x="2946" y="343241"/>
        <a:ext cx="2337792" cy="1402675"/>
      </dsp:txXfrm>
    </dsp:sp>
    <dsp:sp modelId="{8B98D6B7-2074-4B85-BDA4-E204DF4D8E53}">
      <dsp:nvSpPr>
        <dsp:cNvPr id="0" name=""/>
        <dsp:cNvSpPr/>
      </dsp:nvSpPr>
      <dsp:spPr>
        <a:xfrm>
          <a:off x="2574518" y="343241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/>
            <a:t>Intro to Policy Research &amp; Writing </a:t>
          </a:r>
          <a:r>
            <a:rPr lang="en-US" sz="2100" kern="1200"/>
            <a:t>– waived for JD students</a:t>
          </a:r>
        </a:p>
      </dsp:txBody>
      <dsp:txXfrm>
        <a:off x="2574518" y="343241"/>
        <a:ext cx="2337792" cy="1402675"/>
      </dsp:txXfrm>
    </dsp:sp>
    <dsp:sp modelId="{CDDA2E6F-18A9-47A0-8520-9BA0AC2CD0B3}">
      <dsp:nvSpPr>
        <dsp:cNvPr id="0" name=""/>
        <dsp:cNvSpPr/>
      </dsp:nvSpPr>
      <dsp:spPr>
        <a:xfrm>
          <a:off x="5146089" y="343241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Structural Inequality </a:t>
          </a:r>
          <a:r>
            <a:rPr lang="en-US" sz="2100" kern="1200" dirty="0"/>
            <a:t>(1) </a:t>
          </a:r>
        </a:p>
      </dsp:txBody>
      <dsp:txXfrm>
        <a:off x="5146089" y="343241"/>
        <a:ext cx="2337792" cy="1402675"/>
      </dsp:txXfrm>
    </dsp:sp>
    <dsp:sp modelId="{4D44F1B9-82B6-4844-8009-5917531CBC65}">
      <dsp:nvSpPr>
        <dsp:cNvPr id="0" name=""/>
        <dsp:cNvSpPr/>
      </dsp:nvSpPr>
      <dsp:spPr>
        <a:xfrm>
          <a:off x="7717661" y="343241"/>
          <a:ext cx="2337792" cy="140267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Animal Protection  Policy </a:t>
          </a:r>
          <a:r>
            <a:rPr lang="en-US" sz="2100" kern="1200" dirty="0"/>
            <a:t>(3) </a:t>
          </a:r>
        </a:p>
      </dsp:txBody>
      <dsp:txXfrm>
        <a:off x="7717661" y="343241"/>
        <a:ext cx="2337792" cy="1402675"/>
      </dsp:txXfrm>
    </dsp:sp>
    <dsp:sp modelId="{36C59777-FE13-445D-AF4D-85C7542257D8}">
      <dsp:nvSpPr>
        <dsp:cNvPr id="0" name=""/>
        <dsp:cNvSpPr/>
      </dsp:nvSpPr>
      <dsp:spPr>
        <a:xfrm>
          <a:off x="2946" y="1979695"/>
          <a:ext cx="2337792" cy="140267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Quantitative Analysis </a:t>
          </a:r>
          <a:r>
            <a:rPr lang="en-US" sz="2100" kern="1200" dirty="0"/>
            <a:t>(2) </a:t>
          </a:r>
        </a:p>
      </dsp:txBody>
      <dsp:txXfrm>
        <a:off x="2946" y="1979695"/>
        <a:ext cx="2337792" cy="1402675"/>
      </dsp:txXfrm>
    </dsp:sp>
    <dsp:sp modelId="{8CA6853D-0F1A-48E4-9467-3B7954F79012}">
      <dsp:nvSpPr>
        <dsp:cNvPr id="0" name=""/>
        <dsp:cNvSpPr/>
      </dsp:nvSpPr>
      <dsp:spPr>
        <a:xfrm>
          <a:off x="2574518" y="1979695"/>
          <a:ext cx="2337792" cy="140267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Science of Animal Law and Policy </a:t>
          </a:r>
          <a:r>
            <a:rPr lang="en-US" sz="2100" kern="1200" dirty="0"/>
            <a:t>(2) </a:t>
          </a:r>
        </a:p>
      </dsp:txBody>
      <dsp:txXfrm>
        <a:off x="2574518" y="1979695"/>
        <a:ext cx="2337792" cy="1402675"/>
      </dsp:txXfrm>
    </dsp:sp>
    <dsp:sp modelId="{35F2017E-E030-4CB2-9E58-5CC3EFA43B15}">
      <dsp:nvSpPr>
        <dsp:cNvPr id="0" name=""/>
        <dsp:cNvSpPr/>
      </dsp:nvSpPr>
      <dsp:spPr>
        <a:xfrm>
          <a:off x="5146089" y="1979695"/>
          <a:ext cx="2337792" cy="140267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Animal Ethics </a:t>
          </a:r>
          <a:r>
            <a:rPr lang="en-US" sz="2100" kern="1200" dirty="0"/>
            <a:t>(3) </a:t>
          </a:r>
        </a:p>
      </dsp:txBody>
      <dsp:txXfrm>
        <a:off x="5146089" y="1979695"/>
        <a:ext cx="2337792" cy="1402675"/>
      </dsp:txXfrm>
    </dsp:sp>
    <dsp:sp modelId="{DCDF8EB4-CE24-4277-9B94-A0ACA85805BD}">
      <dsp:nvSpPr>
        <dsp:cNvPr id="0" name=""/>
        <dsp:cNvSpPr/>
      </dsp:nvSpPr>
      <dsp:spPr>
        <a:xfrm>
          <a:off x="7717661" y="1979695"/>
          <a:ext cx="2337792" cy="140267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/>
            <a:t>Policy Design </a:t>
          </a:r>
          <a:r>
            <a:rPr lang="en-US" sz="2100" kern="1200" dirty="0"/>
            <a:t>(3) </a:t>
          </a:r>
        </a:p>
      </dsp:txBody>
      <dsp:txXfrm>
        <a:off x="7717661" y="1979695"/>
        <a:ext cx="2337792" cy="14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0B1D7-23B4-40FF-8DBC-8AC1DBCE939E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C400C-0812-4871-A6A6-756F0E50AE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5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b="0" dirty="0">
                <a:solidFill>
                  <a:schemeClr val="bg1"/>
                </a:solidFill>
              </a:rPr>
              <a:t>Nearly 100 courses available for the 9-12 credits. Can take animal protection courses or expand into other areas of the school.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4A611E-2935-42DC-B68F-C6289AD30F8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578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075A7A-4A9A-410F-B848-AB998ACC9419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A5F3E88-2D66-4D17-B0FA-EA13CB20B2FF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8F36E1-9596-4E98-8786-4A17C5D29C65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solidFill>
            <a:schemeClr val="bg2"/>
          </a:solidFill>
          <a:ln w="9525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6D01ABB-8821-4BF5-97A9-E1A66ACAEAA9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C37B1C-D4A1-4A4F-A470-80868146AFC5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31D1B9-F39E-471E-80A9-595CAA5664AD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FCEABC-E2B9-4606-A74F-CB06AF596887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34693" y="237744"/>
            <a:ext cx="8633081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6" name="Rectangle 15"/>
          <p:cNvSpPr/>
          <p:nvPr/>
        </p:nvSpPr>
        <p:spPr>
          <a:xfrm>
            <a:off x="371856" y="374904"/>
            <a:ext cx="8353044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0575" y="704850"/>
            <a:ext cx="7562850" cy="51435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8850A0-01A3-4F4E-AA52-F716A9BFD4EB}" type="datetimeFigureOut">
              <a:rPr lang="en-US" dirty="0"/>
              <a:pPr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39158" y="6214535"/>
            <a:ext cx="5184648" cy="256032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tx1"/>
          </a:solidFill>
          <a:ln w="6350" cap="sq">
            <a:solidFill>
              <a:schemeClr val="tx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601076" cy="6382512"/>
          </a:xfrm>
          <a:solidFill>
            <a:srgbClr val="808080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17205CAA-4E5A-4223-BD55-C5D2841AC9EF}" type="datetimeFigureOut">
              <a:rPr lang="en-US" dirty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montlaw.edu/resources/book-lists-and-reading-assignments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alinehan@vermontlaw.edu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JD/MAPP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5450" y="3967687"/>
            <a:ext cx="9070848" cy="45720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Joint Degree Academic Planning</a:t>
            </a:r>
          </a:p>
        </p:txBody>
      </p:sp>
    </p:spTree>
    <p:extLst>
      <p:ext uri="{BB962C8B-B14F-4D97-AF65-F5344CB8AC3E}">
        <p14:creationId xmlns:p14="http://schemas.microsoft.com/office/powerpoint/2010/main" val="2824344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D29CB-7E6D-9FD4-5C72-64CF3E29E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MAPP Thesis or Practice Track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B637F-1B14-CEC3-65DF-909D8222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999" y="2103120"/>
            <a:ext cx="6034976" cy="3931920"/>
          </a:xfrm>
        </p:spPr>
        <p:txBody>
          <a:bodyPr>
            <a:normAutofit/>
          </a:bodyPr>
          <a:lstStyle/>
          <a:p>
            <a:r>
              <a:rPr lang="en-US" dirty="0"/>
              <a:t>THESIS TRACK</a:t>
            </a:r>
          </a:p>
          <a:p>
            <a:r>
              <a:rPr lang="en-US" dirty="0"/>
              <a:t>Write a significant paper in the Thesis Research Seminar I and II</a:t>
            </a:r>
          </a:p>
          <a:p>
            <a:r>
              <a:rPr lang="en-US" dirty="0"/>
              <a:t>This can meet the JD Advanced Writing Requirement</a:t>
            </a:r>
          </a:p>
          <a:p>
            <a:endParaRPr lang="en-US" dirty="0"/>
          </a:p>
          <a:p>
            <a:r>
              <a:rPr lang="en-US" dirty="0"/>
              <a:t>PRACTICE TRACK</a:t>
            </a:r>
          </a:p>
          <a:p>
            <a:r>
              <a:rPr lang="en-US" dirty="0"/>
              <a:t>Master’s externship, FAAC, or any environmental clinic working on an animal protection matter</a:t>
            </a:r>
          </a:p>
          <a:p>
            <a:r>
              <a:rPr lang="en-US" dirty="0"/>
              <a:t>Application deadline for clinics: Sunday, March 19</a:t>
            </a:r>
          </a:p>
        </p:txBody>
      </p:sp>
      <p:pic>
        <p:nvPicPr>
          <p:cNvPr id="6" name="Picture 5" descr="A picture containing text, book, shelf, row&#10;&#10;Description automatically generated">
            <a:extLst>
              <a:ext uri="{FF2B5EF4-FFF2-40B4-BE49-F238E27FC236}">
                <a16:creationId xmlns:a16="http://schemas.microsoft.com/office/drawing/2014/main" id="{313B5B65-3C4A-68CC-A6E9-D4B2351B9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5150" y="2520442"/>
            <a:ext cx="4653851" cy="269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95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Rectangle 5128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 useBgFill="1">
        <p:nvSpPr>
          <p:cNvPr id="5133" name="Rectangle 5132">
            <a:extLst>
              <a:ext uri="{FF2B5EF4-FFF2-40B4-BE49-F238E27FC236}">
                <a16:creationId xmlns:a16="http://schemas.microsoft.com/office/drawing/2014/main" id="{E192707B-B929-41A7-9B41-E959A1C68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Image result for online learnin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r="19139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Online Classes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10058400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/>
              <a:t>Asynchronous – no scheduled day &amp; time</a:t>
            </a:r>
          </a:p>
          <a:p>
            <a:endParaRPr lang="en-US" sz="2000" dirty="0"/>
          </a:p>
          <a:p>
            <a:r>
              <a:rPr lang="en-US" sz="2000" dirty="0"/>
              <a:t>Assignments due each week</a:t>
            </a:r>
          </a:p>
          <a:p>
            <a:endParaRPr lang="en-US" sz="2000" dirty="0"/>
          </a:p>
          <a:p>
            <a:r>
              <a:rPr lang="en-US" sz="2000" dirty="0"/>
              <a:t>Two 7-week online terms each semester</a:t>
            </a:r>
          </a:p>
          <a:p>
            <a:endParaRPr lang="en-US" sz="2000" dirty="0"/>
          </a:p>
          <a:p>
            <a:r>
              <a:rPr lang="en-US" sz="2000" dirty="0"/>
              <a:t>2 or 3-credit classes</a:t>
            </a:r>
          </a:p>
          <a:p>
            <a:endParaRPr lang="en-US" sz="2000" dirty="0"/>
          </a:p>
          <a:p>
            <a:r>
              <a:rPr lang="en-US" sz="2000" dirty="0"/>
              <a:t>~15 hours of work each week</a:t>
            </a:r>
          </a:p>
        </p:txBody>
      </p:sp>
      <p:sp>
        <p:nvSpPr>
          <p:cNvPr id="5135" name="Rectangle 5134">
            <a:extLst>
              <a:ext uri="{FF2B5EF4-FFF2-40B4-BE49-F238E27FC236}">
                <a16:creationId xmlns:a16="http://schemas.microsoft.com/office/drawing/2014/main" id="{8FB4235C-4505-46C7-AD8F-8769A197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</p:spTree>
    <p:extLst>
      <p:ext uri="{BB962C8B-B14F-4D97-AF65-F5344CB8AC3E}">
        <p14:creationId xmlns:p14="http://schemas.microsoft.com/office/powerpoint/2010/main" val="198706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Externships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103120"/>
            <a:ext cx="6429375" cy="3931920"/>
          </a:xfrm>
        </p:spPr>
        <p:txBody>
          <a:bodyPr>
            <a:normAutofit/>
          </a:bodyPr>
          <a:lstStyle/>
          <a:p>
            <a:r>
              <a:rPr lang="en-US" sz="2000" dirty="0"/>
              <a:t>Minimum of 4 and max of 10 credits</a:t>
            </a:r>
          </a:p>
          <a:p>
            <a:endParaRPr lang="en-US" sz="2000" dirty="0"/>
          </a:p>
          <a:p>
            <a:r>
              <a:rPr lang="en-US" sz="2000" dirty="0"/>
              <a:t>Must be with an animal protection organization                                                                           </a:t>
            </a:r>
          </a:p>
          <a:p>
            <a:endParaRPr lang="en-US" sz="2000" dirty="0"/>
          </a:p>
          <a:p>
            <a:r>
              <a:rPr lang="en-US" sz="2000" dirty="0"/>
              <a:t>Can be paid!</a:t>
            </a:r>
          </a:p>
          <a:p>
            <a:endParaRPr lang="en-US" sz="2000" dirty="0"/>
          </a:p>
          <a:p>
            <a:r>
              <a:rPr lang="en-US" sz="2000" dirty="0"/>
              <a:t>Cannot meet the JD experiential requirement</a:t>
            </a:r>
          </a:p>
          <a:p>
            <a:endParaRPr lang="en-US" sz="2000" dirty="0"/>
          </a:p>
          <a:p>
            <a:r>
              <a:rPr lang="en-US" sz="2000" dirty="0"/>
              <a:t>Network with your summer faculty!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9DAE24-B610-44D9-B6C6-F3DC509092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619" y="1328394"/>
            <a:ext cx="4510431" cy="451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12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665439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/>
              <a:t>Registration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 algn="r"/>
            <a:r>
              <a:rPr lang="en-US" sz="2000" dirty="0"/>
              <a:t>Campus Web registration for 1Ls opens </a:t>
            </a:r>
            <a:r>
              <a:rPr lang="en-US" sz="2000" b="1" dirty="0"/>
              <a:t>April 4</a:t>
            </a:r>
          </a:p>
          <a:p>
            <a:pPr lvl="0" algn="r"/>
            <a:endParaRPr lang="en-US" sz="2000" dirty="0"/>
          </a:p>
          <a:p>
            <a:pPr lvl="0" algn="r"/>
            <a:r>
              <a:rPr lang="en-US" sz="2000" dirty="0"/>
              <a:t>Register for summer master’s classes plus fall &amp; spring 2L JD classes</a:t>
            </a:r>
          </a:p>
          <a:p>
            <a:pPr lvl="0" algn="r"/>
            <a:endParaRPr lang="en-US" sz="2000" dirty="0"/>
          </a:p>
          <a:p>
            <a:pPr lvl="0" algn="r"/>
            <a:r>
              <a:rPr lang="en-US" sz="2000" dirty="0"/>
              <a:t>Email registrar@vermontlaw.edu to share classes</a:t>
            </a:r>
          </a:p>
          <a:p>
            <a:pPr lvl="0" algn="r"/>
            <a:endParaRPr lang="en-US" sz="2000" dirty="0"/>
          </a:p>
          <a:p>
            <a:pPr lvl="0" algn="r"/>
            <a:r>
              <a:rPr lang="en-US" sz="2000" dirty="0"/>
              <a:t>Between now &amp; April 4</a:t>
            </a:r>
          </a:p>
          <a:p>
            <a:pPr lvl="1" algn="r"/>
            <a:r>
              <a:rPr lang="en-US" sz="1800" dirty="0"/>
              <a:t>Group advisor meeting</a:t>
            </a:r>
          </a:p>
          <a:p>
            <a:pPr lvl="1" algn="r"/>
            <a:r>
              <a:rPr lang="en-US" sz="1800" dirty="0"/>
              <a:t>Anne Linehan, Eli Gleason, &amp; Jennifer Sekula (“Team </a:t>
            </a:r>
            <a:r>
              <a:rPr lang="en-US" sz="1800" dirty="0" err="1"/>
              <a:t>Kulahanson</a:t>
            </a:r>
            <a:r>
              <a:rPr lang="en-US" sz="1800" dirty="0"/>
              <a:t>”)                      Tuesday, March 21, 3:30 pm</a:t>
            </a:r>
            <a:endParaRPr lang="en-US" sz="1800" dirty="0">
              <a:solidFill>
                <a:srgbClr val="FF0000"/>
              </a:solidFill>
            </a:endParaRPr>
          </a:p>
          <a:p>
            <a:pPr lvl="1" algn="r"/>
            <a:r>
              <a:rPr lang="en-US" sz="1800" dirty="0"/>
              <a:t>Also schedule one-on-one appointment as directed by your advisor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3FDF6B-3D7B-7A1D-D1C8-8646C83A5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096943">
            <a:off x="885433" y="955142"/>
            <a:ext cx="1956442" cy="1956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306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E0761A2E-808B-4B2D-8349-CE88ED662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66" y="0"/>
            <a:ext cx="12071946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D12E5914-B165-4F6D-AC13-5A02479C6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8082" y="407588"/>
            <a:ext cx="5532146" cy="6066184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pic>
        <p:nvPicPr>
          <p:cNvPr id="1026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6307" y="913324"/>
            <a:ext cx="4305230" cy="507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Rectangle 1034">
            <a:extLst>
              <a:ext uri="{FF2B5EF4-FFF2-40B4-BE49-F238E27FC236}">
                <a16:creationId xmlns:a16="http://schemas.microsoft.com/office/drawing/2014/main" id="{302AB9C5-A0DE-467D-9D0B-3A87C3B20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39710" y="237744"/>
            <a:ext cx="5617594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41BBCDA-74FC-4F04-B97F-6D46363E1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9956" y="372498"/>
            <a:ext cx="5352593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6137" y="727626"/>
            <a:ext cx="4602152" cy="1718225"/>
          </a:xfrm>
        </p:spPr>
        <p:txBody>
          <a:bodyPr>
            <a:normAutofit/>
          </a:bodyPr>
          <a:lstStyle/>
          <a:p>
            <a:r>
              <a:rPr lang="en-US" dirty="0"/>
              <a:t>Final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6137" y="2538919"/>
            <a:ext cx="4602152" cy="359688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Summer syllabi are posted as we receive them from faculty at 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https://www.vermontlaw.edu/resources/book-lists-and-reading-assignments</a:t>
            </a:r>
            <a:r>
              <a:rPr lang="en-US" sz="1400" dirty="0">
                <a:solidFill>
                  <a:schemeClr val="tx1">
                    <a:lumMod val="95000"/>
                  </a:schemeClr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Past </a:t>
            </a:r>
            <a:r>
              <a:rPr lang="en-US" sz="1400" b="1" dirty="0"/>
              <a:t>students</a:t>
            </a:r>
            <a:r>
              <a:rPr lang="en-US" sz="1400" dirty="0"/>
              <a:t> can have good insights on classes &amp; favorite professors. ALPI faculty and staff are happy to connect you.</a:t>
            </a:r>
          </a:p>
          <a:p>
            <a:pPr>
              <a:lnSpc>
                <a:spcPct val="90000"/>
              </a:lnSpc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b="1" dirty="0"/>
              <a:t>Faculty</a:t>
            </a:r>
            <a:r>
              <a:rPr lang="en-US" sz="1400" dirty="0"/>
              <a:t> are helpful for big picture discussions.</a:t>
            </a:r>
          </a:p>
          <a:p>
            <a:pPr marL="0" indent="0">
              <a:lnSpc>
                <a:spcPct val="90000"/>
              </a:lnSpc>
              <a:buNone/>
            </a:pPr>
            <a:endParaRPr lang="en-US" sz="1400" dirty="0"/>
          </a:p>
          <a:p>
            <a:pPr>
              <a:lnSpc>
                <a:spcPct val="90000"/>
              </a:lnSpc>
            </a:pPr>
            <a:r>
              <a:rPr lang="en-US" sz="1400" dirty="0"/>
              <a:t>Best to talk to your </a:t>
            </a:r>
            <a:r>
              <a:rPr lang="en-US" sz="1400" b="1" dirty="0"/>
              <a:t>advisor</a:t>
            </a:r>
            <a:r>
              <a:rPr lang="en-US" sz="1400" dirty="0"/>
              <a:t> about degree requirements and to make sure you are on track to graduate.</a:t>
            </a:r>
          </a:p>
        </p:txBody>
      </p:sp>
    </p:spTree>
    <p:extLst>
      <p:ext uri="{BB962C8B-B14F-4D97-AF65-F5344CB8AC3E}">
        <p14:creationId xmlns:p14="http://schemas.microsoft.com/office/powerpoint/2010/main" val="2619890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 Degree Requirements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8982812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E04E05BB-9C1B-49E3-BAF7-CC9B24009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734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58D76E93-43D2-4B06-9DAF-0C8B7E5C8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674" y="237744"/>
            <a:ext cx="7622695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20" name="Rectangle 13">
            <a:extLst>
              <a:ext uri="{FF2B5EF4-FFF2-40B4-BE49-F238E27FC236}">
                <a16:creationId xmlns:a16="http://schemas.microsoft.com/office/drawing/2014/main" id="{4E5A1689-1DA1-4BAA-9B7A-CFA7ADCF3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921" y="372498"/>
            <a:ext cx="7351964" cy="61130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642593"/>
            <a:ext cx="6281928" cy="1744183"/>
          </a:xfrm>
        </p:spPr>
        <p:txBody>
          <a:bodyPr>
            <a:normAutofit/>
          </a:bodyPr>
          <a:lstStyle/>
          <a:p>
            <a:r>
              <a:rPr lang="en-US" dirty="0"/>
              <a:t>MAPP 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8680" y="2386584"/>
            <a:ext cx="6281928" cy="3648456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Minimum of 34 credits to earn the MAPP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22 MAPP-only credits (not shared with JD)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12 Shared Credits (shared with JD)</a:t>
            </a:r>
          </a:p>
          <a:p>
            <a:pPr lvl="1"/>
            <a:r>
              <a:rPr lang="en-US" dirty="0"/>
              <a:t>Grades in shared classes count toward both degrees</a:t>
            </a:r>
          </a:p>
          <a:p>
            <a:pPr lvl="1"/>
            <a:r>
              <a:rPr lang="en-US" dirty="0"/>
              <a:t>Credits for shared classes count toward both degrees</a:t>
            </a:r>
          </a:p>
          <a:p>
            <a:pPr lvl="1"/>
            <a:r>
              <a:rPr lang="en-US" dirty="0"/>
              <a:t>Only share fall or spring classes, not summer</a:t>
            </a:r>
          </a:p>
          <a:p>
            <a:pPr lvl="1"/>
            <a:r>
              <a:rPr lang="en-US" dirty="0"/>
              <a:t>Only share environmental classes (see Student Handbook for full list of courses)</a:t>
            </a:r>
          </a:p>
        </p:txBody>
      </p:sp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2305ACCD-F25A-E731-F2E2-F88E0F051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4396" y="1242803"/>
            <a:ext cx="3484921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83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MAPP Required Courses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87CF7C9-EFE6-E266-30A5-70C71C8B16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5757337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957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4384" y="642594"/>
            <a:ext cx="4810815" cy="1371600"/>
          </a:xfrm>
        </p:spPr>
        <p:txBody>
          <a:bodyPr>
            <a:normAutofit/>
          </a:bodyPr>
          <a:lstStyle/>
          <a:p>
            <a:r>
              <a:rPr lang="en-US" sz="4400" dirty="0"/>
              <a:t>Non-credit Skills Modules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C3E364-5A48-4567-B65D-0880753EE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solidFill>
            <a:schemeClr val="tx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80BFB4-DA7E-4E98-BE01-534889F415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2175" y="1005675"/>
            <a:ext cx="4800601" cy="4870174"/>
          </a:xfrm>
          <a:prstGeom prst="rect">
            <a:avLst/>
          </a:prstGeom>
          <a:solidFill>
            <a:schemeClr val="tx1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4383" y="2103120"/>
            <a:ext cx="5054517" cy="3931920"/>
          </a:xfrm>
        </p:spPr>
        <p:txBody>
          <a:bodyPr>
            <a:normAutofit lnSpcReduction="10000"/>
          </a:bodyPr>
          <a:lstStyle/>
          <a:p>
            <a:pPr lvl="0"/>
            <a:endParaRPr lang="en-US" dirty="0"/>
          </a:p>
          <a:p>
            <a:pPr lvl="0"/>
            <a:r>
              <a:rPr lang="en-US" sz="2400" dirty="0"/>
              <a:t>Understanding DEI </a:t>
            </a:r>
          </a:p>
          <a:p>
            <a:pPr lvl="0"/>
            <a:endParaRPr lang="en-US" sz="2400" dirty="0"/>
          </a:p>
          <a:p>
            <a:r>
              <a:rPr lang="en-US" sz="2400" dirty="0"/>
              <a:t>Professional Identity Formation </a:t>
            </a:r>
          </a:p>
          <a:p>
            <a:pPr lvl="0"/>
            <a:endParaRPr lang="en-US" sz="2400" dirty="0"/>
          </a:p>
          <a:p>
            <a:r>
              <a:rPr lang="en-US" sz="2400" dirty="0"/>
              <a:t>Public Participation </a:t>
            </a:r>
          </a:p>
          <a:p>
            <a:pPr lvl="0"/>
            <a:endParaRPr lang="en-US" sz="2400" dirty="0"/>
          </a:p>
          <a:p>
            <a:pPr lvl="0"/>
            <a:r>
              <a:rPr lang="en-US" sz="2400" dirty="0"/>
              <a:t>Negotiation &amp; Consensus-Building</a:t>
            </a:r>
          </a:p>
        </p:txBody>
      </p:sp>
      <p:pic>
        <p:nvPicPr>
          <p:cNvPr id="6" name="Picture 5" descr="A picture containing mammal, person, outdoor, dog&#10;&#10;Description automatically generated">
            <a:extLst>
              <a:ext uri="{FF2B5EF4-FFF2-40B4-BE49-F238E27FC236}">
                <a16:creationId xmlns:a16="http://schemas.microsoft.com/office/drawing/2014/main" id="{CD9181F7-D1A6-D12D-9462-42B59BFB20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25" r="9726"/>
          <a:stretch/>
        </p:blipFill>
        <p:spPr>
          <a:xfrm>
            <a:off x="1168138" y="2424112"/>
            <a:ext cx="4488674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2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Waivers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Email Anne at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alinehan@vermontlaw.edu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en-US" sz="2400" dirty="0"/>
              <a:t>to request a waiver</a:t>
            </a:r>
          </a:p>
          <a:p>
            <a:endParaRPr lang="en-US" sz="2400" dirty="0"/>
          </a:p>
          <a:p>
            <a:r>
              <a:rPr lang="en-US" sz="2400" dirty="0"/>
              <a:t>Tell her what class(es) you took in undergrad that might allow you to waive, and she will review your transcript to confirm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A waiver is zero credits; it just frees you up to take other classes</a:t>
            </a:r>
          </a:p>
        </p:txBody>
      </p:sp>
    </p:spTree>
    <p:extLst>
      <p:ext uri="{BB962C8B-B14F-4D97-AF65-F5344CB8AC3E}">
        <p14:creationId xmlns:p14="http://schemas.microsoft.com/office/powerpoint/2010/main" val="3371847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50399-D901-6E09-F47E-04F7DA70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919162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Electives</a:t>
            </a:r>
            <a:br>
              <a:rPr lang="en-US" sz="4400" dirty="0"/>
            </a:br>
            <a:endParaRPr lang="en-US" dirty="0">
              <a:solidFill>
                <a:schemeClr val="bg1"/>
              </a:solidFill>
              <a:latin typeface="Aharoni" panose="020B0604020202020204" pitchFamily="2" charset="-79"/>
              <a:cs typeface="Aharoni" panose="020B0604020202020204" pitchFamily="2" charset="-79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FD2ED2-D995-4A66-B9EF-07CC634A0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00579"/>
            <a:ext cx="5097779" cy="40763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Sampling of Animal Protection Courses:</a:t>
            </a:r>
          </a:p>
          <a:p>
            <a:r>
              <a:rPr lang="en-US" sz="2000" dirty="0"/>
              <a:t>Animals and the Law</a:t>
            </a:r>
          </a:p>
          <a:p>
            <a:r>
              <a:rPr lang="en-US" sz="2000" dirty="0"/>
              <a:t>Biodiversity Conservation</a:t>
            </a:r>
          </a:p>
          <a:p>
            <a:r>
              <a:rPr lang="en-US" sz="2000" dirty="0"/>
              <a:t>Climate Change, Extinction              and Adaptation</a:t>
            </a:r>
          </a:p>
          <a:p>
            <a:r>
              <a:rPr lang="en-US" sz="2000" b="0" i="0" dirty="0">
                <a:effectLst/>
              </a:rPr>
              <a:t>Connected Justice: Animals, People and the Environment </a:t>
            </a:r>
            <a:endParaRPr lang="en-US" sz="2000" dirty="0"/>
          </a:p>
          <a:p>
            <a:r>
              <a:rPr lang="en-US" sz="2000" dirty="0"/>
              <a:t>Ocean and Coastal Law</a:t>
            </a:r>
          </a:p>
          <a:p>
            <a:r>
              <a:rPr lang="en-US" sz="2000" b="0" i="0" dirty="0">
                <a:effectLst/>
              </a:rPr>
              <a:t>The Law of Animals in Agriculture</a:t>
            </a:r>
            <a:endParaRPr lang="en-US" sz="2000" dirty="0"/>
          </a:p>
          <a:p>
            <a:r>
              <a:rPr lang="en-US" sz="2000" dirty="0"/>
              <a:t>Undercover Investigations of       Animal Operations</a:t>
            </a:r>
          </a:p>
          <a:p>
            <a:endParaRPr lang="en-US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C6443-B7EE-4924-A747-772BADCD6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3" y="2358657"/>
            <a:ext cx="5605777" cy="4076383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b="1" dirty="0"/>
              <a:t>Other Courses in the Law and         Graduate Schools</a:t>
            </a:r>
          </a:p>
          <a:p>
            <a:r>
              <a:rPr lang="en-US" sz="2000" dirty="0"/>
              <a:t>Climate Change and the Environment</a:t>
            </a:r>
          </a:p>
          <a:p>
            <a:r>
              <a:rPr lang="en-US" sz="2000" dirty="0"/>
              <a:t>Environmental Justice  </a:t>
            </a:r>
          </a:p>
          <a:p>
            <a:r>
              <a:rPr lang="en-US" sz="2000" dirty="0"/>
              <a:t>Food and Agriculture</a:t>
            </a:r>
          </a:p>
          <a:p>
            <a:r>
              <a:rPr lang="en-US" sz="2000" dirty="0"/>
              <a:t>Fundamentals and Skills</a:t>
            </a:r>
          </a:p>
          <a:p>
            <a:r>
              <a:rPr lang="en-US" sz="2000" dirty="0"/>
              <a:t>International Environment</a:t>
            </a:r>
          </a:p>
          <a:p>
            <a:r>
              <a:rPr lang="en-US" sz="2000" dirty="0"/>
              <a:t>Public Health</a:t>
            </a:r>
          </a:p>
          <a:p>
            <a:r>
              <a:rPr lang="en-US" sz="2000" dirty="0"/>
              <a:t>Sustainability and Business</a:t>
            </a:r>
          </a:p>
          <a:p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35CDD3-B7D1-24C5-5B0E-FAFAFD1BA0E8}"/>
              </a:ext>
            </a:extLst>
          </p:cNvPr>
          <p:cNvSpPr txBox="1"/>
          <p:nvPr/>
        </p:nvSpPr>
        <p:spPr>
          <a:xfrm>
            <a:off x="838200" y="1285875"/>
            <a:ext cx="977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Any MAPP course that is not required or core just counts as an elective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7AE439-FFD8-95C3-706D-4C61B39D27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7939" flipH="1">
            <a:off x="8973045" y="580253"/>
            <a:ext cx="1117467" cy="1567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90F22A-710C-88F8-E83F-DDDC09CE3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9604769" y="657323"/>
            <a:ext cx="1117467" cy="15740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A0E88CB-28B1-1F9A-2A98-8C420B6C5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63962" flipH="1">
            <a:off x="10126429" y="616444"/>
            <a:ext cx="1117467" cy="157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077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Summer Schedule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/>
              <a:t>Typically take one class in each term, plus one or more weekend intensives</a:t>
            </a:r>
          </a:p>
          <a:p>
            <a:endParaRPr lang="en-US" sz="2000" dirty="0"/>
          </a:p>
          <a:p>
            <a:r>
              <a:rPr lang="en-US" sz="2000" dirty="0"/>
              <a:t>Some classes have special schedules</a:t>
            </a:r>
          </a:p>
          <a:p>
            <a:endParaRPr lang="en-US" sz="2000" dirty="0"/>
          </a:p>
          <a:p>
            <a:r>
              <a:rPr lang="en-US" sz="2000" dirty="0"/>
              <a:t>Aim for 11-12 credits</a:t>
            </a:r>
          </a:p>
          <a:p>
            <a:endParaRPr lang="en-US" sz="2000" dirty="0"/>
          </a:p>
          <a:p>
            <a:r>
              <a:rPr lang="en-US" sz="2000" dirty="0"/>
              <a:t>What if you need to miss a term?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B84986-47C9-D51A-3BBC-42C2E75FD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5066" y="1690690"/>
            <a:ext cx="3479045" cy="457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350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61A0104-BF6E-465D-B05F-F41F69B36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901C5-8FDC-42CF-AE02-104ECD0C2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11448288" cy="6108192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C9470D-F677-4F4D-91C6-DDAAFB41E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gradFill>
            <a:gsLst>
              <a:gs pos="0">
                <a:schemeClr val="bg2">
                  <a:tint val="90000"/>
                  <a:shade val="92000"/>
                  <a:satMod val="160000"/>
                </a:schemeClr>
              </a:gs>
              <a:gs pos="77000">
                <a:schemeClr val="bg2">
                  <a:tint val="100000"/>
                  <a:shade val="73000"/>
                  <a:satMod val="155000"/>
                </a:schemeClr>
              </a:gs>
              <a:gs pos="100000">
                <a:schemeClr val="bg2">
                  <a:tint val="100000"/>
                  <a:shade val="67000"/>
                  <a:satMod val="14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8BBDAC-41C1-71C6-7742-25ADD8EDB1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08" b="2465"/>
          <a:stretch/>
        </p:blipFill>
        <p:spPr>
          <a:xfrm>
            <a:off x="2" y="10"/>
            <a:ext cx="12191999" cy="685798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F9DC97C-B63C-41D6-923D-44FF13CF2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79943" y="237744"/>
            <a:ext cx="7652977" cy="638251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D35CC7-2F55-4CD1-8570-56ADF4255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17103" y="374904"/>
            <a:ext cx="7340156" cy="6108192"/>
          </a:xfrm>
          <a:prstGeom prst="rect">
            <a:avLst/>
          </a:prstGeom>
          <a:solidFill>
            <a:schemeClr val="tx2">
              <a:alpha val="90000"/>
            </a:schemeClr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6379" y="642594"/>
            <a:ext cx="6747309" cy="13716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MAPP Math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826AE4-C9B8-3867-F2C9-7616145D7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16378" y="2103120"/>
            <a:ext cx="6747310" cy="39319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11 + 11+ 12 = 34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11 first summer credits + 11 second summer credits + 12 shared credits = 34 total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But there are lots of variations!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812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1275</TotalTime>
  <Words>640</Words>
  <Application>Microsoft Office PowerPoint</Application>
  <PresentationFormat>Widescreen</PresentationFormat>
  <Paragraphs>121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Aharoni</vt:lpstr>
      <vt:lpstr>Arial</vt:lpstr>
      <vt:lpstr>Calibri</vt:lpstr>
      <vt:lpstr>Century Gothic</vt:lpstr>
      <vt:lpstr>Savon</vt:lpstr>
      <vt:lpstr>JD/MAPP</vt:lpstr>
      <vt:lpstr>MAPP Degree Requirements</vt:lpstr>
      <vt:lpstr>MAPP Credits</vt:lpstr>
      <vt:lpstr>MAPP Required Courses</vt:lpstr>
      <vt:lpstr>Non-credit Skills Modules</vt:lpstr>
      <vt:lpstr>Waivers</vt:lpstr>
      <vt:lpstr>Electives </vt:lpstr>
      <vt:lpstr>The Summer Schedule</vt:lpstr>
      <vt:lpstr>MAPP Math</vt:lpstr>
      <vt:lpstr>MAPP Thesis or Practice Track</vt:lpstr>
      <vt:lpstr>Online Classes</vt:lpstr>
      <vt:lpstr>Externships</vt:lpstr>
      <vt:lpstr>Registration</vt:lpstr>
      <vt:lpstr>Registration</vt:lpstr>
      <vt:lpstr>Final Advice</vt:lpstr>
    </vt:vector>
  </TitlesOfParts>
  <Company>Vermont Law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JD/MELP</dc:title>
  <dc:creator>Anne Linehan</dc:creator>
  <cp:lastModifiedBy>Laura Ireland</cp:lastModifiedBy>
  <cp:revision>49</cp:revision>
  <dcterms:created xsi:type="dcterms:W3CDTF">2020-03-20T16:18:26Z</dcterms:created>
  <dcterms:modified xsi:type="dcterms:W3CDTF">2023-03-16T21:23:09Z</dcterms:modified>
</cp:coreProperties>
</file>